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906000" type="A4"/>
  <p:notesSz cx="7104063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8837"/>
    <a:srgbClr val="00CC5C"/>
    <a:srgbClr val="3BFF94"/>
    <a:srgbClr val="FF5D5D"/>
    <a:srgbClr val="FF379B"/>
    <a:srgbClr val="FF99CC"/>
    <a:srgbClr val="CC99FF"/>
    <a:srgbClr val="E6CD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0" d="100"/>
          <a:sy n="50" d="100"/>
        </p:scale>
        <p:origin x="-1464" y="-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6831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4717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446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871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573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5329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2269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0739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585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415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4359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9E052-15C3-4FAE-9AB9-06BE767F2A53}" type="datetimeFigureOut">
              <a:rPr lang="ru-RU" smtClean="0"/>
              <a:pPr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F665D-8693-4967-8C16-9A9C84F81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08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1303" y="311426"/>
            <a:ext cx="6188766" cy="9303026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" y="366091"/>
            <a:ext cx="5829300" cy="9034670"/>
          </a:xfrm>
          <a:prstGeom prst="roundRect">
            <a:avLst>
              <a:gd name="adj" fmla="val 4247"/>
            </a:avLst>
          </a:prstGeom>
          <a:solidFill>
            <a:schemeClr val="bg1">
              <a:alpha val="0"/>
            </a:schemeClr>
          </a:solidFill>
          <a:ln w="38100">
            <a:solidFill>
              <a:srgbClr val="CC99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62609" y="609600"/>
            <a:ext cx="553940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RCO" panose="02000800000000000000" pitchFamily="2" charset="0"/>
              </a:rPr>
              <a:t>Список литературы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ARCO" panose="02000800000000000000" pitchFamily="2" charset="0"/>
              </a:rPr>
              <a:t>для летнего чтения</a:t>
            </a:r>
            <a:endParaRPr lang="ru-RU" sz="2800" dirty="0">
              <a:solidFill>
                <a:srgbClr val="7030A0"/>
              </a:solidFill>
              <a:latin typeface="ARCO" panose="020008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1443" y="1509906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man Old Style" panose="02050604050505020204" pitchFamily="18" charset="0"/>
              </a:rPr>
              <a:t>5 класс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6177" y="207414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6176" y="22916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06175" y="250612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6175" y="272081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6175" y="293532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8986" y="356799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8986" y="398650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8986" y="420649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8986" y="441760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08986" y="462871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8986" y="483983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08986" y="505437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8986" y="526653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08986" y="547764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08986" y="568768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08986" y="589773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08986" y="611496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08986" y="632504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8986" y="653623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08986" y="674742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08984" y="696193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8984" y="717288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08984" y="738764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08984" y="7602416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08984" y="781718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06178" y="802614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706178" y="824065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60364" y="2013416"/>
            <a:ext cx="532654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Легенды и мифы Древней Греции. Подвиги Геракла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Геродот. «Легенда об </a:t>
            </a:r>
            <a:r>
              <a:rPr lang="ru-RU" sz="1400" dirty="0" err="1">
                <a:latin typeface="Bookman Old Style" panose="02050604050505020204" pitchFamily="18" charset="0"/>
              </a:rPr>
              <a:t>Арионе</a:t>
            </a:r>
            <a:r>
              <a:rPr lang="ru-RU" sz="1400" dirty="0">
                <a:latin typeface="Bookman Old Style" panose="02050604050505020204" pitchFamily="18" charset="0"/>
              </a:rPr>
              <a:t>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Сказка «Царевна-лягушка»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Сказка «Журавль и цапля»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И.А. Крылов. Басни «Волк и Ягнёнок», «Квартет», «Волк на псарне», «Свинья под дубом», «Листы и корни»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А.С. Пушкин. «Сказка о мёртвой царевне и о семи богатырях»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М.Ю. Лермонтов. «Бородино»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Н.В. Гоголь. «Ночь перед Рождеством»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Н.В. Гоголь. «Заколдованное место»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И.С. Тургенев. «Муму»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Н.А. Некрасов. «Мороз, Красный нос»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Л.Н. Толстой. «Кавказский пленник»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А.П. Чехов. «Лошадиная фамилия», «Хирургия»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М.М. Зощенко. «Галоша», «Ёлка»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К.Г. Паустовский. «Тёплый хлеб», «Заячьи лапы»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А.П. Платонов. «Никита»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В.П. Астафьев. «</a:t>
            </a:r>
            <a:r>
              <a:rPr lang="ru-RU" sz="1400" dirty="0" err="1">
                <a:latin typeface="Bookman Old Style" panose="02050604050505020204" pitchFamily="18" charset="0"/>
              </a:rPr>
              <a:t>Васюткино</a:t>
            </a:r>
            <a:r>
              <a:rPr lang="ru-RU" sz="1400" dirty="0">
                <a:latin typeface="Bookman Old Style" panose="02050604050505020204" pitchFamily="18" charset="0"/>
              </a:rPr>
              <a:t> озеро»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В.П. Катаев. «Сын полка»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К.М. Симонов. «Сын артиллериста»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Л.А. Кассиль. «Дорогие мои мальчишки»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К. Булычев. «Миллион приключений»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Х.К. Андерсен. «Снежная королева»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Льюис </a:t>
            </a:r>
            <a:r>
              <a:rPr lang="ru-RU" sz="1400" dirty="0" err="1">
                <a:latin typeface="Bookman Old Style" panose="02050604050505020204" pitchFamily="18" charset="0"/>
              </a:rPr>
              <a:t>Кэррол</a:t>
            </a:r>
            <a:r>
              <a:rPr lang="ru-RU" sz="1400" dirty="0">
                <a:latin typeface="Bookman Old Style" panose="02050604050505020204" pitchFamily="18" charset="0"/>
              </a:rPr>
              <a:t>. «Алиса в Стране Чудес»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Марк Твен. «Приключения Тома </a:t>
            </a:r>
            <a:r>
              <a:rPr lang="ru-RU" sz="1400" dirty="0" err="1">
                <a:latin typeface="Bookman Old Style" panose="02050604050505020204" pitchFamily="18" charset="0"/>
              </a:rPr>
              <a:t>Сойера</a:t>
            </a:r>
            <a:r>
              <a:rPr lang="ru-RU" sz="1400" dirty="0">
                <a:latin typeface="Bookman Old Style" panose="02050604050505020204" pitchFamily="18" charset="0"/>
              </a:rPr>
              <a:t>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Дж. Лондон. «Сказание о </a:t>
            </a:r>
            <a:r>
              <a:rPr lang="ru-RU" sz="1400" dirty="0" err="1">
                <a:latin typeface="Bookman Old Style" panose="02050604050505020204" pitchFamily="18" charset="0"/>
              </a:rPr>
              <a:t>Кише</a:t>
            </a:r>
            <a:r>
              <a:rPr lang="ru-RU" sz="1400" dirty="0">
                <a:latin typeface="Bookman Old Style" panose="02050604050505020204" pitchFamily="18" charset="0"/>
              </a:rPr>
              <a:t>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Р.Л. Стивенсон. «Остров сокровищ»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Р. Киплинг. «</a:t>
            </a:r>
            <a:r>
              <a:rPr lang="ru-RU" sz="1400" dirty="0" err="1">
                <a:latin typeface="Bookman Old Style" panose="02050604050505020204" pitchFamily="18" charset="0"/>
              </a:rPr>
              <a:t>Рикки-Тикки-Тави</a:t>
            </a:r>
            <a:r>
              <a:rPr lang="ru-RU" sz="1400" dirty="0" smtClean="0">
                <a:latin typeface="Bookman Old Style" panose="02050604050505020204" pitchFamily="18" charset="0"/>
              </a:rPr>
              <a:t>»</a:t>
            </a:r>
            <a:endParaRPr lang="ru-RU" sz="1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090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1303" y="311426"/>
            <a:ext cx="6188766" cy="9303026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" y="366091"/>
            <a:ext cx="5829300" cy="9034670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 w="38100">
            <a:solidFill>
              <a:srgbClr val="FF99C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62609" y="609600"/>
            <a:ext cx="553940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379B"/>
                </a:solidFill>
                <a:latin typeface="ARCO" panose="02000800000000000000" pitchFamily="2" charset="0"/>
              </a:rPr>
              <a:t>Список литературы </a:t>
            </a:r>
          </a:p>
          <a:p>
            <a:pPr algn="ctr"/>
            <a:r>
              <a:rPr lang="ru-RU" sz="2800" dirty="0" smtClean="0">
                <a:solidFill>
                  <a:srgbClr val="FF379B"/>
                </a:solidFill>
                <a:latin typeface="ARCO" panose="02000800000000000000" pitchFamily="2" charset="0"/>
              </a:rPr>
              <a:t>для летнего чтения</a:t>
            </a:r>
            <a:endParaRPr lang="ru-RU" sz="2800" dirty="0">
              <a:solidFill>
                <a:srgbClr val="FF379B"/>
              </a:solidFill>
              <a:latin typeface="ARCO" panose="020008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1443" y="1509906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Bookman Old Style" panose="02050604050505020204" pitchFamily="18" charset="0"/>
              </a:rPr>
              <a:t>6</a:t>
            </a:r>
            <a:r>
              <a:rPr lang="ru-RU" b="1" dirty="0" smtClean="0">
                <a:latin typeface="Bookman Old Style" panose="02050604050505020204" pitchFamily="18" charset="0"/>
              </a:rPr>
              <a:t> класс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1773" y="2030684"/>
            <a:ext cx="5441259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Гомер. «Илиада», «Одиссея»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Русские былины. «Илья Муромец и Соловей-разбойник», «Садко», «</a:t>
            </a:r>
            <a:r>
              <a:rPr lang="ru-RU" sz="1400" dirty="0" err="1">
                <a:latin typeface="Bookman Old Style" panose="02050604050505020204" pitchFamily="18" charset="0"/>
              </a:rPr>
              <a:t>Вольга</a:t>
            </a:r>
            <a:r>
              <a:rPr lang="ru-RU" sz="1400" dirty="0">
                <a:latin typeface="Bookman Old Style" panose="02050604050505020204" pitchFamily="18" charset="0"/>
              </a:rPr>
              <a:t> и Микула </a:t>
            </a:r>
            <a:r>
              <a:rPr lang="ru-RU" sz="1400" dirty="0" err="1">
                <a:latin typeface="Bookman Old Style" panose="02050604050505020204" pitchFamily="18" charset="0"/>
              </a:rPr>
              <a:t>Селянинович</a:t>
            </a:r>
            <a:r>
              <a:rPr lang="ru-RU" sz="1400" dirty="0">
                <a:latin typeface="Bookman Old Style" panose="02050604050505020204" pitchFamily="18" charset="0"/>
              </a:rPr>
              <a:t>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«Песнь о </a:t>
            </a:r>
            <a:r>
              <a:rPr lang="ru-RU" sz="1400" dirty="0" err="1">
                <a:latin typeface="Bookman Old Style" panose="02050604050505020204" pitchFamily="18" charset="0"/>
              </a:rPr>
              <a:t>Нибелунгах</a:t>
            </a:r>
            <a:r>
              <a:rPr lang="ru-RU" sz="1400" dirty="0">
                <a:latin typeface="Bookman Old Style" panose="02050604050505020204" pitchFamily="18" charset="0"/>
              </a:rPr>
              <a:t>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Р.Л. Стивенсон. «Вересковый мёд»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Ф. Шиллер. «Кубок», «Печатка»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«Повесть временных лет». Фрагменты «Сказание о белгородском киселе», «Сказание о походе князя Олега на Царьград», «Предание о смерти князя Олега»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А.С. Пушкин. «Песнь о вещем Олеге»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А.С. Пушкин. «Дубровский»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И.С. Тургенев. «</a:t>
            </a:r>
            <a:r>
              <a:rPr lang="ru-RU" sz="1400" dirty="0" err="1">
                <a:latin typeface="Bookman Old Style" panose="02050604050505020204" pitchFamily="18" charset="0"/>
              </a:rPr>
              <a:t>Бежин</a:t>
            </a:r>
            <a:r>
              <a:rPr lang="ru-RU" sz="1400" dirty="0">
                <a:latin typeface="Bookman Old Style" panose="02050604050505020204" pitchFamily="18" charset="0"/>
              </a:rPr>
              <a:t> луг»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Н.С. Лесков. «Левша»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Л.Н. Толстой. «Детство»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А.П. Чехов. «Толстый и тонкий», «Хамелеон», «Смерть чиновника»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А.И. Куприн. «Чудесный доктор»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Б.Л. Васильев. «Экспонат № …»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Б.П. Екимов. Ночь исцеления»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В.Г. Распутин. «Уроки французского»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Р.П. Погодин. «Кирпичные острова»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Р.И. </a:t>
            </a:r>
            <a:r>
              <a:rPr lang="ru-RU" sz="1400" dirty="0" err="1">
                <a:latin typeface="Bookman Old Style" panose="02050604050505020204" pitchFamily="18" charset="0"/>
              </a:rPr>
              <a:t>Фраерман</a:t>
            </a:r>
            <a:r>
              <a:rPr lang="ru-RU" sz="1400" dirty="0">
                <a:latin typeface="Bookman Old Style" panose="02050604050505020204" pitchFamily="18" charset="0"/>
              </a:rPr>
              <a:t>. «Дикая собака Динго, или Повесть о первой любви»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Ю.И. Коваль. «Самая лёгкая лодка в мире»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К. Булычев. «Сто лет тому вперёд»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Д. Дефо. «Робинзон Крузо»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Дж. Свифт. «Путешествия Гулливера»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Ж. Верн. «Дети капитана Гранта»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Х. Ли. «Убить пересмешника»</a:t>
            </a:r>
            <a:endParaRPr lang="ru-RU" sz="1100" dirty="0">
              <a:latin typeface="Bookman Old Style" panose="0205060405050502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6177" y="207414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6176" y="22916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6175" y="272081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6175" y="293532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6174" y="316154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8986" y="398650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8986" y="420649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8986" y="441760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08986" y="462871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8986" y="483983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08986" y="505437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6196" y="337913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11041" y="548784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12929" y="570162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12929" y="591616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1125" y="613656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09984" y="635034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2929" y="6570746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13306" y="698213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680" y="7198136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12800" y="741719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12800" y="763197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12800" y="784797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12800" y="806273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61260" y="7938849"/>
            <a:ext cx="3740757" cy="18270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87447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1303" y="311426"/>
            <a:ext cx="6188766" cy="9303026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" y="366091"/>
            <a:ext cx="5829300" cy="9034670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62609" y="609600"/>
            <a:ext cx="553940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CO" panose="02000800000000000000" pitchFamily="2" charset="0"/>
              </a:rPr>
              <a:t>Список литературы 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CO" panose="02000800000000000000" pitchFamily="2" charset="0"/>
              </a:rPr>
              <a:t>для летнего чтения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ARCO" panose="020008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1443" y="1509906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man Old Style" panose="02050604050505020204" pitchFamily="18" charset="0"/>
              </a:rPr>
              <a:t>7 класс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1773" y="2030684"/>
            <a:ext cx="5441259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«Поучение» Владимира Мономаха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А.С. Пушкин. «Станционный смотритель»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А.С. Пушкин. «Полтава»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М.Ю. Лермонтов. «Песня про царя Ивана Васильевича, молодого опричника и удалого купца Калашникова»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Н.В. Гоголь. «Тарас Бульба»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И.С. Тургенев. «Бирюк», «Хорь и </a:t>
            </a:r>
            <a:r>
              <a:rPr lang="ru-RU" sz="1400" dirty="0" err="1">
                <a:latin typeface="Bookman Old Style" panose="02050604050505020204" pitchFamily="18" charset="0"/>
              </a:rPr>
              <a:t>Калиныч</a:t>
            </a:r>
            <a:r>
              <a:rPr lang="ru-RU" sz="1400" dirty="0">
                <a:latin typeface="Bookman Old Style" panose="02050604050505020204" pitchFamily="18" charset="0"/>
              </a:rPr>
              <a:t>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Л.Н. Толстой. «После бала»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Н.А. Некрасов. «Размышления у парадного подъезда», «Железная дорога»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М.Е. Салтыков-Щедрин. «Повесть о том, как один мужик двух генералов прокормил», «Дикий помещик», «Премудрый </a:t>
            </a:r>
            <a:r>
              <a:rPr lang="ru-RU" sz="1400" dirty="0" err="1">
                <a:latin typeface="Bookman Old Style" panose="02050604050505020204" pitchFamily="18" charset="0"/>
              </a:rPr>
              <a:t>пискарь</a:t>
            </a:r>
            <a:r>
              <a:rPr lang="ru-RU" sz="1400" dirty="0">
                <a:latin typeface="Bookman Old Style" panose="02050604050505020204" pitchFamily="18" charset="0"/>
              </a:rPr>
              <a:t>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Дж. Ф. Купер. «Последний из Могикан»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А.П. Чехов. «Злоумышленник»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М. Горький. «Старуха </a:t>
            </a:r>
            <a:r>
              <a:rPr lang="ru-RU" sz="1400" dirty="0" err="1">
                <a:latin typeface="Bookman Old Style" panose="02050604050505020204" pitchFamily="18" charset="0"/>
              </a:rPr>
              <a:t>Изергиль</a:t>
            </a:r>
            <a:r>
              <a:rPr lang="ru-RU" sz="1400" dirty="0">
                <a:latin typeface="Bookman Old Style" panose="02050604050505020204" pitchFamily="18" charset="0"/>
              </a:rPr>
              <a:t>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Тэффи. «Жизнь и воротник»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О. Генри. «Дороги, которые мы выбираем»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А.С. Грин. «Алые паруса»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М.А. Шолохов. «Родинка»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А.П. Платонов. «Юшка»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В.М. Шукшин. «Чудик»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Ф.А. Абрамов. «О чём плачут лошади»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В.П. Астафьев. «Фотография, на которой меня нет»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М. Сервантес. «Хитроумный идальго Дон Кихот Ламанчский»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П. Мериме. «</a:t>
            </a:r>
            <a:r>
              <a:rPr lang="ru-RU" sz="1400" dirty="0" err="1">
                <a:latin typeface="Bookman Old Style" panose="02050604050505020204" pitchFamily="18" charset="0"/>
              </a:rPr>
              <a:t>Маттео</a:t>
            </a:r>
            <a:r>
              <a:rPr lang="ru-RU" sz="1400" dirty="0">
                <a:latin typeface="Bookman Old Style" panose="02050604050505020204" pitchFamily="18" charset="0"/>
              </a:rPr>
              <a:t> Фальконе»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О. Генри. «Дары волхвов»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latin typeface="Bookman Old Style" panose="02050604050505020204" pitchFamily="18" charset="0"/>
              </a:rPr>
              <a:t>А. де Сент-Экзюпери. </a:t>
            </a:r>
            <a:endParaRPr lang="ru-RU" sz="1400" dirty="0" smtClean="0">
              <a:latin typeface="Bookman Old Style" panose="02050604050505020204" pitchFamily="18" charset="0"/>
            </a:endParaRPr>
          </a:p>
          <a:p>
            <a:pPr lvl="0"/>
            <a:r>
              <a:rPr lang="ru-RU" sz="1400" dirty="0">
                <a:latin typeface="Bookman Old Style" panose="02050604050505020204" pitchFamily="18" charset="0"/>
              </a:rPr>
              <a:t> </a:t>
            </a:r>
            <a:r>
              <a:rPr lang="ru-RU" sz="1400" dirty="0" smtClean="0">
                <a:latin typeface="Bookman Old Style" panose="02050604050505020204" pitchFamily="18" charset="0"/>
              </a:rPr>
              <a:t>     «</a:t>
            </a:r>
            <a:r>
              <a:rPr lang="ru-RU" sz="1400" dirty="0">
                <a:latin typeface="Bookman Old Style" panose="02050604050505020204" pitchFamily="18" charset="0"/>
              </a:rPr>
              <a:t>Маленький принц»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6177" y="207414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6176" y="22916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6175" y="272081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6173" y="250082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4894" y="357161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4894" y="378723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8990" y="400072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12369" y="4438156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2370" y="506580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14545" y="550242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12370" y="528176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6173" y="335703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12370" y="57169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12371" y="593584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12370" y="614819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09405" y="635811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12371" y="656823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2371" y="677836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12372" y="699070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12372" y="720270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12800" y="741719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12373" y="785415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12374" y="806679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12374" y="828104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44" t="8889" r="2995" b="9952"/>
          <a:stretch/>
        </p:blipFill>
        <p:spPr>
          <a:xfrm>
            <a:off x="4030935" y="7594600"/>
            <a:ext cx="2014338" cy="17662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2386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1303" y="311426"/>
            <a:ext cx="6188766" cy="9303026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" y="445604"/>
            <a:ext cx="5829300" cy="9034670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62609" y="609600"/>
            <a:ext cx="553940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CO" panose="02000800000000000000" pitchFamily="2" charset="0"/>
              </a:rPr>
              <a:t>Список литературы </a:t>
            </a:r>
          </a:p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CO" panose="02000800000000000000" pitchFamily="2" charset="0"/>
              </a:rPr>
              <a:t>для летнего чтения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CO" panose="020008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1443" y="1509906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Bookman Old Style" panose="02050604050505020204" pitchFamily="18" charset="0"/>
              </a:rPr>
              <a:t>8</a:t>
            </a:r>
            <a:r>
              <a:rPr lang="ru-RU" b="1" dirty="0" smtClean="0">
                <a:latin typeface="Bookman Old Style" panose="02050604050505020204" pitchFamily="18" charset="0"/>
              </a:rPr>
              <a:t> класс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1773" y="2030684"/>
            <a:ext cx="544125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«Житие Сергия Радонежского»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Д.И. Фонвизин. «Недоросль»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А.С. Пушкин. Моцарт и Сальери»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А.С. Пушкин. «Капитанская дочка»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М.Ю. Лермонтов. «Мцыри»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Н.В. Гоголь. «Шинель»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Н.В. Гоголь. «Ревизор»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И.С. Тургенев. «Первая любовь»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Ф.М. Достоевский. «Белые ночи»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Л.Н. Толстой. «Отрочество»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И.С. </a:t>
            </a:r>
            <a:r>
              <a:rPr lang="ru-RU" sz="1400" dirty="0" err="1" smtClean="0">
                <a:latin typeface="Bookman Old Style" panose="02050604050505020204" pitchFamily="18" charset="0"/>
              </a:rPr>
              <a:t>Шмелёв</a:t>
            </a:r>
            <a:r>
              <a:rPr lang="ru-RU" sz="1400" dirty="0" smtClean="0">
                <a:latin typeface="Bookman Old Style" panose="02050604050505020204" pitchFamily="18" charset="0"/>
              </a:rPr>
              <a:t>. «Как я стал писателем»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М.А. Осоргин. «Пенсне»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М.А. Булгаков. «Собачье сердце»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А.Т. Твардовский. «Василий Тёркин»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А.Н. Толстой. «Русский характер»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М.А. Шолохов. «Судьба человека»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А.И. Солженицын. «</a:t>
            </a:r>
            <a:r>
              <a:rPr lang="ru-RU" sz="1400" dirty="0" err="1" smtClean="0">
                <a:latin typeface="Bookman Old Style" panose="02050604050505020204" pitchFamily="18" charset="0"/>
              </a:rPr>
              <a:t>Матрёнин</a:t>
            </a:r>
            <a:r>
              <a:rPr lang="ru-RU" sz="1400" dirty="0" smtClean="0">
                <a:latin typeface="Bookman Old Style" panose="02050604050505020204" pitchFamily="18" charset="0"/>
              </a:rPr>
              <a:t> двор»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Е.И. Носов. «Кукла»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Ю.В. Бондарев. «Простите нас»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У. Шекспир. «Ромео и Джульетта»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Ж.-Б. Мольер. «Мещанин во дворянстве»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6177" y="207414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6176" y="22916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6175" y="272081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6173" y="250082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4894" y="357161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4894" y="378723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8990" y="400072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12369" y="443368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2370" y="506580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14545" y="550242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12370" y="528176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6173" y="335703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12370" y="57169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12371" y="593584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12370" y="614819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09405" y="635811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04893" y="313946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2369" y="422385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12369" y="464353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12369" y="485033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704893" y="293147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290" t="11570" r="7894" b="5649"/>
          <a:stretch/>
        </p:blipFill>
        <p:spPr>
          <a:xfrm>
            <a:off x="1604341" y="6590484"/>
            <a:ext cx="3649318" cy="28597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7757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8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1303" y="311426"/>
            <a:ext cx="6188766" cy="9303026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" y="445604"/>
            <a:ext cx="5829300" cy="9034670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 w="38100">
            <a:solidFill>
              <a:srgbClr val="FF883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62609" y="609600"/>
            <a:ext cx="553940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6600"/>
                </a:solidFill>
                <a:latin typeface="ARCO" panose="02000800000000000000" pitchFamily="2" charset="0"/>
              </a:rPr>
              <a:t>Список литературы </a:t>
            </a:r>
          </a:p>
          <a:p>
            <a:pPr algn="ctr"/>
            <a:r>
              <a:rPr lang="ru-RU" sz="2800" dirty="0" smtClean="0">
                <a:solidFill>
                  <a:srgbClr val="FF6600"/>
                </a:solidFill>
                <a:latin typeface="ARCO" panose="02000800000000000000" pitchFamily="2" charset="0"/>
              </a:rPr>
              <a:t>для летнего чтения</a:t>
            </a:r>
            <a:endParaRPr lang="ru-RU" sz="2800" dirty="0">
              <a:solidFill>
                <a:srgbClr val="FF6600"/>
              </a:solidFill>
              <a:latin typeface="ARCO" panose="020008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1443" y="1509906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man Old Style" panose="02050604050505020204" pitchFamily="18" charset="0"/>
              </a:rPr>
              <a:t>9 класс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1773" y="2030684"/>
            <a:ext cx="54412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«Слово о полку Игореве» в пер. Н.А. Заболоцкого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М.В. Ломоносов. «Ода на день восшествия на Всероссийский престол Ея Величества Государыни Императрицы </a:t>
            </a:r>
            <a:r>
              <a:rPr lang="ru-RU" sz="1400" dirty="0" err="1" smtClean="0">
                <a:latin typeface="Bookman Old Style" panose="02050604050505020204" pitchFamily="18" charset="0"/>
              </a:rPr>
              <a:t>Елисаветы</a:t>
            </a:r>
            <a:r>
              <a:rPr lang="ru-RU" sz="1400" dirty="0" smtClean="0">
                <a:latin typeface="Bookman Old Style" panose="02050604050505020204" pitchFamily="18" charset="0"/>
              </a:rPr>
              <a:t> Петровны 1747 года»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Н.М. Карамзин. «Бедная Лиза»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В.А. Жуковский. «Светлана»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А.С. Грибоедов. «Горе от ума»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А.С. Пушкин. «Медный всадник»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А.С. Пушкин. «Евгений Онегин»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М.Ю. Лермонтов. «Герой нашего времени»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Н.В. Гоголь. «Мёртвые души»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Данте Алигьери. «Божественная комедия»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У. Шекспир. «Гамлет»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И.-В. Гёте. «Фауст»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Дж. Г. Байрон. «Паломничество Чайльд-Гарольда»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В. Скотт. «Айвенго»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6177" y="207414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6176" y="22916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4894" y="357161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4894" y="378723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8990" y="400072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12369" y="443368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2370" y="506580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12370" y="528176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6173" y="335703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04893" y="313946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2369" y="422385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12369" y="464353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12369" y="485033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704893" y="293147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717" t="5873" r="10827" b="11064"/>
          <a:stretch/>
        </p:blipFill>
        <p:spPr>
          <a:xfrm>
            <a:off x="1147770" y="5570114"/>
            <a:ext cx="4562460" cy="36189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1474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1303" y="311426"/>
            <a:ext cx="6188766" cy="9303026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" y="445604"/>
            <a:ext cx="5829300" cy="9034670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 w="38100">
            <a:solidFill>
              <a:srgbClr val="FF5D5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62609" y="609600"/>
            <a:ext cx="553940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CO" panose="02000800000000000000" pitchFamily="2" charset="0"/>
              </a:rPr>
              <a:t>Список литературы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CO" panose="02000800000000000000" pitchFamily="2" charset="0"/>
              </a:rPr>
              <a:t>для летнего чтения</a:t>
            </a:r>
            <a:endParaRPr lang="ru-RU" sz="2800" dirty="0">
              <a:solidFill>
                <a:srgbClr val="FF0000"/>
              </a:solidFill>
              <a:latin typeface="ARCO" panose="020008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1443" y="1509906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man Old Style" panose="02050604050505020204" pitchFamily="18" charset="0"/>
              </a:rPr>
              <a:t>10 класс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1773" y="2030684"/>
            <a:ext cx="544125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А.Н. Островский. «Гроза» 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И.А. Гончаров. «Обломов»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И.С. Тургенев. «Отцы и дети»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Н.А. Некрасов. «Кому на Руси жить хорошо»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М.Е. Салтыков-Щедрин. «История одного города»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Ф.М. Достоевский. «Преступление и наказание»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Л.Н. Толстой. «Война и мир»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Н.С. Лесков. «Очарованный странник»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А.П. Чехов. «</a:t>
            </a:r>
            <a:r>
              <a:rPr lang="ru-RU" sz="1400" dirty="0" err="1" smtClean="0">
                <a:latin typeface="Bookman Old Style" panose="02050604050505020204" pitchFamily="18" charset="0"/>
              </a:rPr>
              <a:t>Ионыч</a:t>
            </a:r>
            <a:r>
              <a:rPr lang="ru-RU" sz="1400" dirty="0" smtClean="0">
                <a:latin typeface="Bookman Old Style" panose="02050604050505020204" pitchFamily="18" charset="0"/>
              </a:rPr>
              <a:t>», «Вишнёвый сад»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Ч. Диккенс. «Большие надежды»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Г. Флобер. «Мадам </a:t>
            </a:r>
            <a:r>
              <a:rPr lang="ru-RU" sz="1400" dirty="0" err="1" smtClean="0">
                <a:latin typeface="Bookman Old Style" panose="02050604050505020204" pitchFamily="18" charset="0"/>
              </a:rPr>
              <a:t>Бовари</a:t>
            </a:r>
            <a:r>
              <a:rPr lang="ru-RU" sz="1400" dirty="0" smtClean="0">
                <a:latin typeface="Bookman Old Style" panose="02050604050505020204" pitchFamily="18" charset="0"/>
              </a:rPr>
              <a:t>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Г. Ибсен. «Кукольный дом»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Н.Г. </a:t>
            </a:r>
            <a:r>
              <a:rPr lang="ru-RU" sz="1400" smtClean="0">
                <a:latin typeface="Bookman Old Style" panose="02050604050505020204" pitchFamily="18" charset="0"/>
              </a:rPr>
              <a:t>Чернышевский «Что делать?»</a:t>
            </a:r>
            <a:endParaRPr lang="ru-RU" sz="1400" dirty="0" smtClean="0">
              <a:latin typeface="Bookman Old Style" panose="0205060405050502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6177" y="207414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6176" y="22916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6175" y="272081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6173" y="250082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4894" y="357161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4894" y="378723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8990" y="400072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12369" y="443368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6173" y="335703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04893" y="313946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2369" y="422385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704893" y="293147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04" t="12367" r="5701" b="12752"/>
          <a:stretch/>
        </p:blipFill>
        <p:spPr>
          <a:xfrm>
            <a:off x="628382" y="5399920"/>
            <a:ext cx="5601236" cy="3563314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712369" y="4639286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1313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FF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1303" y="311426"/>
            <a:ext cx="6188766" cy="9303026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" y="445604"/>
            <a:ext cx="5829300" cy="9034670"/>
          </a:xfrm>
          <a:prstGeom prst="roundRect">
            <a:avLst>
              <a:gd name="adj" fmla="val 4247"/>
            </a:avLst>
          </a:prstGeom>
          <a:solidFill>
            <a:schemeClr val="bg1"/>
          </a:solidFill>
          <a:ln w="38100">
            <a:solidFill>
              <a:srgbClr val="3BFF9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62609" y="609600"/>
            <a:ext cx="553940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CC5C"/>
                </a:solidFill>
                <a:latin typeface="ARCO" panose="02000800000000000000" pitchFamily="2" charset="0"/>
              </a:rPr>
              <a:t>Список литературы </a:t>
            </a:r>
          </a:p>
          <a:p>
            <a:pPr algn="ctr"/>
            <a:r>
              <a:rPr lang="ru-RU" sz="2800" dirty="0" smtClean="0">
                <a:solidFill>
                  <a:srgbClr val="00CC5C"/>
                </a:solidFill>
                <a:latin typeface="ARCO" panose="02000800000000000000" pitchFamily="2" charset="0"/>
              </a:rPr>
              <a:t>для летнего чтения</a:t>
            </a:r>
            <a:endParaRPr lang="ru-RU" sz="2800" dirty="0">
              <a:solidFill>
                <a:srgbClr val="00CC5C"/>
              </a:solidFill>
              <a:latin typeface="ARCO" panose="020008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1443" y="1509906"/>
            <a:ext cx="296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man Old Style" panose="02050604050505020204" pitchFamily="18" charset="0"/>
              </a:rPr>
              <a:t>11 класс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1773" y="2030684"/>
            <a:ext cx="544125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А.И. Куприн. «Олеся»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Л.Н. Андреев. «Большой шлем»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 Горький. «На дне»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И.А. Бунин. «Антоновские яблоки», «Чистый понедельник», «Господин из Сан-Франциско»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Н.А. Островский. «Как закалялась сталь»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М.А. Шолохов. «Тихий Дон»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М.А. Булгаков</a:t>
            </a:r>
            <a:r>
              <a:rPr lang="ru-RU" sz="1400" dirty="0" smtClean="0">
                <a:latin typeface="Bookman Old Style" panose="02050604050505020204" pitchFamily="18" charset="0"/>
              </a:rPr>
              <a:t>. «Мастер </a:t>
            </a:r>
            <a:r>
              <a:rPr lang="ru-RU" sz="1400" smtClean="0">
                <a:latin typeface="Bookman Old Style" panose="02050604050505020204" pitchFamily="18" charset="0"/>
              </a:rPr>
              <a:t>и Маргарита», </a:t>
            </a:r>
            <a:r>
              <a:rPr lang="ru-RU" sz="1400" dirty="0" smtClean="0">
                <a:latin typeface="Bookman Old Style" panose="02050604050505020204" pitchFamily="18" charset="0"/>
              </a:rPr>
              <a:t>«Белая гвардия»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А.П. Платонов. «В прекрасном и яростном мире»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А.А. Фадеев. «Молодая гвардия»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В.О. Богомолов. «В августе сорок четвертого»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А.И. Солженицын. «Один день Ивана Денисовича»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В.Г. Распутин. «Прощание с Матёрой»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Ф.А. Абрамов. «Пелагея»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В.П. Астафьев. «Царь-рыба»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А.Н. и Б.Н. Стругацкие. «Понедельник начинается в субботу»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А.В. Вампилов. «Старший сын»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Ю. </a:t>
            </a:r>
            <a:r>
              <a:rPr lang="ru-RU" sz="1400" dirty="0" err="1" smtClean="0">
                <a:latin typeface="Bookman Old Style" panose="02050604050505020204" pitchFamily="18" charset="0"/>
              </a:rPr>
              <a:t>Рытхэу</a:t>
            </a:r>
            <a:r>
              <a:rPr lang="ru-RU" sz="1400" dirty="0" smtClean="0">
                <a:latin typeface="Bookman Old Style" panose="02050604050505020204" pitchFamily="18" charset="0"/>
              </a:rPr>
              <a:t>. «Хранитель огня»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Г. Уэллс. «Машина времени»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>
                <a:latin typeface="Bookman Old Style" panose="02050604050505020204" pitchFamily="18" charset="0"/>
              </a:rPr>
              <a:t>Б. Шоу. «</a:t>
            </a:r>
            <a:r>
              <a:rPr lang="ru-RU" sz="1400" dirty="0" err="1" smtClean="0">
                <a:latin typeface="Bookman Old Style" panose="02050604050505020204" pitchFamily="18" charset="0"/>
              </a:rPr>
              <a:t>Пигмалион</a:t>
            </a:r>
            <a:r>
              <a:rPr lang="ru-RU" sz="1400" dirty="0" smtClean="0">
                <a:latin typeface="Bookman Old Style" panose="02050604050505020204" pitchFamily="18" charset="0"/>
              </a:rPr>
              <a:t>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6177" y="2074144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6176" y="22916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6175" y="272081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6173" y="250082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04894" y="357161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4894" y="378723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8990" y="400072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12369" y="4433685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2370" y="506580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12370" y="528176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6173" y="3357039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12370" y="5716910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12371" y="5935841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12370" y="614819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09405" y="635811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04893" y="3139468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2369" y="4223853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12369" y="4643532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12369" y="4850337"/>
            <a:ext cx="194641" cy="1864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343" t="5834" r="5121" b="5249"/>
          <a:stretch/>
        </p:blipFill>
        <p:spPr>
          <a:xfrm>
            <a:off x="1716983" y="6588357"/>
            <a:ext cx="3424035" cy="28722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17073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1352</Words>
  <Application>Microsoft Office PowerPoint</Application>
  <PresentationFormat>Лист A4 (210x297 мм)</PresentationFormat>
  <Paragraphs>164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</dc:creator>
  <cp:lastModifiedBy>Учитель</cp:lastModifiedBy>
  <cp:revision>16</cp:revision>
  <dcterms:created xsi:type="dcterms:W3CDTF">2025-05-11T16:44:26Z</dcterms:created>
  <dcterms:modified xsi:type="dcterms:W3CDTF">2025-05-13T08:43:32Z</dcterms:modified>
</cp:coreProperties>
</file>